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15" r:id="rId2"/>
    <p:sldId id="316" r:id="rId3"/>
    <p:sldId id="317" r:id="rId4"/>
    <p:sldId id="318" r:id="rId5"/>
    <p:sldId id="31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E422-DA7A-4B02-B7FF-208A8EA73B25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D846C-2E1B-4AE7-81DF-D2798B747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54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Dom - is this about right in layperson’s language?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Need to t</a:t>
            </a:r>
            <a:endParaRPr/>
          </a:p>
        </p:txBody>
      </p:sp>
      <p:sp>
        <p:nvSpPr>
          <p:cNvPr id="215" name="Google Shape;215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4727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Dom - is this about right in layperson’s language?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Need to t</a:t>
            </a:r>
            <a:endParaRPr/>
          </a:p>
        </p:txBody>
      </p:sp>
      <p:sp>
        <p:nvSpPr>
          <p:cNvPr id="215" name="Google Shape;215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55487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Dom - is this about right in layperson’s language?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Need to t</a:t>
            </a:r>
            <a:endParaRPr/>
          </a:p>
        </p:txBody>
      </p:sp>
      <p:sp>
        <p:nvSpPr>
          <p:cNvPr id="215" name="Google Shape;215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1203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Dom - is this about right in layperson’s language?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Need to t</a:t>
            </a:r>
            <a:endParaRPr/>
          </a:p>
        </p:txBody>
      </p:sp>
      <p:sp>
        <p:nvSpPr>
          <p:cNvPr id="215" name="Google Shape;215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27051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Dom - is this about right in layperson’s language?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Need to t</a:t>
            </a:r>
            <a:endParaRPr/>
          </a:p>
        </p:txBody>
      </p:sp>
      <p:sp>
        <p:nvSpPr>
          <p:cNvPr id="215" name="Google Shape;215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2459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716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440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931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737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3" name="Google Shape;5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340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106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038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70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806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224635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81;p5">
            <a:extLst>
              <a:ext uri="{FF2B5EF4-FFF2-40B4-BE49-F238E27FC236}">
                <a16:creationId xmlns:a16="http://schemas.microsoft.com/office/drawing/2014/main" id="{AE869D2F-6599-2242-A215-31CB8D0C3B8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4268" y="928918"/>
            <a:ext cx="10002000" cy="8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591"/>
              </a:buClr>
              <a:buSzPts val="3600"/>
              <a:buFont typeface="Century Gothic"/>
              <a:buNone/>
            </a:pPr>
            <a:r>
              <a:rPr lang="en-GB" sz="3600" b="1" dirty="0">
                <a:solidFill>
                  <a:srgbClr val="493591"/>
                </a:solidFill>
                <a:latin typeface="PT Sans"/>
                <a:ea typeface="Century Gothic"/>
                <a:cs typeface="Century Gothic"/>
                <a:sym typeface="Century Gothic"/>
              </a:rPr>
              <a:t>Data Analysis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B408DA-A54E-9C47-C5C4-1900F9A12E05}"/>
              </a:ext>
            </a:extLst>
          </p:cNvPr>
          <p:cNvSpPr txBox="1"/>
          <p:nvPr/>
        </p:nvSpPr>
        <p:spPr>
          <a:xfrm>
            <a:off x="737563" y="1905506"/>
            <a:ext cx="9382452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Secondary analysis of three large scale social surveys in the UK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Beyond Us and Them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Understanding Society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Community Life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ea typeface="+mn-ea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ea typeface="+mn-ea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Approx. 77,000 participants over a time span of 7 years (2014-2021)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ea typeface="+mn-ea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19A0E-D833-2CCD-1C4D-DC96A3F927F0}"/>
              </a:ext>
            </a:extLst>
          </p:cNvPr>
          <p:cNvSpPr txBox="1"/>
          <p:nvPr/>
        </p:nvSpPr>
        <p:spPr>
          <a:xfrm>
            <a:off x="4275030" y="5920744"/>
            <a:ext cx="36427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#PowerOfConnection</a:t>
            </a:r>
          </a:p>
        </p:txBody>
      </p:sp>
    </p:spTree>
    <p:extLst>
      <p:ext uri="{BB962C8B-B14F-4D97-AF65-F5344CB8AC3E}">
        <p14:creationId xmlns:p14="http://schemas.microsoft.com/office/powerpoint/2010/main" val="310112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81;p5">
            <a:extLst>
              <a:ext uri="{FF2B5EF4-FFF2-40B4-BE49-F238E27FC236}">
                <a16:creationId xmlns:a16="http://schemas.microsoft.com/office/drawing/2014/main" id="{AE869D2F-6599-2242-A215-31CB8D0C3B8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4268" y="928918"/>
            <a:ext cx="10002000" cy="8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591"/>
              </a:buClr>
              <a:buSzPts val="3600"/>
              <a:buFont typeface="Century Gothic"/>
              <a:buNone/>
            </a:pPr>
            <a:r>
              <a:rPr lang="en-US" sz="3600" b="1" dirty="0">
                <a:solidFill>
                  <a:srgbClr val="493591"/>
                </a:solidFill>
                <a:latin typeface="PT Sans"/>
                <a:ea typeface="Century Gothic"/>
                <a:cs typeface="Century Gothic"/>
                <a:sym typeface="Century Gothic"/>
              </a:rPr>
              <a:t>The Relationship Between Cohesion and Volunteering</a:t>
            </a:r>
            <a:endParaRPr lang="en-GB" sz="3600" b="1" dirty="0">
              <a:solidFill>
                <a:srgbClr val="493591"/>
              </a:solidFill>
              <a:latin typeface="PT Sans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B408DA-A54E-9C47-C5C4-1900F9A12E05}"/>
              </a:ext>
            </a:extLst>
          </p:cNvPr>
          <p:cNvSpPr txBox="1"/>
          <p:nvPr/>
        </p:nvSpPr>
        <p:spPr>
          <a:xfrm>
            <a:off x="614899" y="1566494"/>
            <a:ext cx="938245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Evidence for a causal and bi-directional relationship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ea typeface="+mn-ea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19A0E-D833-2CCD-1C4D-DC96A3F927F0}"/>
              </a:ext>
            </a:extLst>
          </p:cNvPr>
          <p:cNvSpPr txBox="1"/>
          <p:nvPr/>
        </p:nvSpPr>
        <p:spPr>
          <a:xfrm>
            <a:off x="4275030" y="5920744"/>
            <a:ext cx="36427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#PowerOfConnection</a:t>
            </a:r>
          </a:p>
        </p:txBody>
      </p:sp>
      <p:pic>
        <p:nvPicPr>
          <p:cNvPr id="2" name="Picture 1" descr="Diagram&#10;&#10;Description automatically generated">
            <a:extLst>
              <a:ext uri="{FF2B5EF4-FFF2-40B4-BE49-F238E27FC236}">
                <a16:creationId xmlns:a16="http://schemas.microsoft.com/office/drawing/2014/main" id="{534AAF4C-34DB-451C-6092-20C94FCC05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92" y="2112680"/>
            <a:ext cx="5587300" cy="3142856"/>
          </a:xfrm>
          <a:prstGeom prst="rect">
            <a:avLst/>
          </a:prstGeom>
        </p:spPr>
      </p:pic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0397669-AB7B-1A20-CB68-45153CDF3C1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56"/>
          <a:stretch/>
        </p:blipFill>
        <p:spPr bwMode="auto">
          <a:xfrm>
            <a:off x="6203206" y="2228842"/>
            <a:ext cx="5731510" cy="27127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9FA3F6-4968-6568-249F-6796A08FFE51}"/>
              </a:ext>
            </a:extLst>
          </p:cNvPr>
          <p:cNvSpPr txBox="1"/>
          <p:nvPr/>
        </p:nvSpPr>
        <p:spPr>
          <a:xfrm>
            <a:off x="1594192" y="5218808"/>
            <a:ext cx="268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Beyond Us and Them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BF061B-6EFB-D56E-A356-CC46483AC670}"/>
              </a:ext>
            </a:extLst>
          </p:cNvPr>
          <p:cNvSpPr txBox="1"/>
          <p:nvPr/>
        </p:nvSpPr>
        <p:spPr>
          <a:xfrm>
            <a:off x="8097017" y="5214967"/>
            <a:ext cx="268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Understanding Society</a:t>
            </a:r>
          </a:p>
        </p:txBody>
      </p:sp>
    </p:spTree>
    <p:extLst>
      <p:ext uri="{BB962C8B-B14F-4D97-AF65-F5344CB8AC3E}">
        <p14:creationId xmlns:p14="http://schemas.microsoft.com/office/powerpoint/2010/main" val="243962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81;p5">
            <a:extLst>
              <a:ext uri="{FF2B5EF4-FFF2-40B4-BE49-F238E27FC236}">
                <a16:creationId xmlns:a16="http://schemas.microsoft.com/office/drawing/2014/main" id="{AE869D2F-6599-2242-A215-31CB8D0C3B8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4268" y="928918"/>
            <a:ext cx="10002000" cy="8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591"/>
              </a:buClr>
              <a:buSzPts val="3600"/>
              <a:buFont typeface="Century Gothic"/>
              <a:buNone/>
            </a:pPr>
            <a:r>
              <a:rPr lang="en-GB" sz="3600" b="1" dirty="0">
                <a:solidFill>
                  <a:srgbClr val="493591"/>
                </a:solidFill>
                <a:latin typeface="PT Sans"/>
                <a:ea typeface="Century Gothic"/>
                <a:cs typeface="Century Gothic"/>
                <a:sym typeface="Century Gothic"/>
              </a:rPr>
              <a:t>The Importance of Place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B408DA-A54E-9C47-C5C4-1900F9A12E05}"/>
              </a:ext>
            </a:extLst>
          </p:cNvPr>
          <p:cNvSpPr txBox="1"/>
          <p:nvPr/>
        </p:nvSpPr>
        <p:spPr>
          <a:xfrm>
            <a:off x="737563" y="1905506"/>
            <a:ext cx="9382452" cy="3662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The is substantial variation in levels of cohesion: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Between different places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Between individuals who live in the same place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Interventions will need to be sensitive to the local context and understand the needs of the local population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The link between cohesion and volunteering is largely consistent between different places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ea typeface="+mn-ea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19A0E-D833-2CCD-1C4D-DC96A3F927F0}"/>
              </a:ext>
            </a:extLst>
          </p:cNvPr>
          <p:cNvSpPr txBox="1"/>
          <p:nvPr/>
        </p:nvSpPr>
        <p:spPr>
          <a:xfrm>
            <a:off x="4275030" y="5920744"/>
            <a:ext cx="36427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#PowerOfConnection</a:t>
            </a:r>
          </a:p>
        </p:txBody>
      </p:sp>
    </p:spTree>
    <p:extLst>
      <p:ext uri="{BB962C8B-B14F-4D97-AF65-F5344CB8AC3E}">
        <p14:creationId xmlns:p14="http://schemas.microsoft.com/office/powerpoint/2010/main" val="186605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81;p5">
            <a:extLst>
              <a:ext uri="{FF2B5EF4-FFF2-40B4-BE49-F238E27FC236}">
                <a16:creationId xmlns:a16="http://schemas.microsoft.com/office/drawing/2014/main" id="{AE869D2F-6599-2242-A215-31CB8D0C3B8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4268" y="928918"/>
            <a:ext cx="10002000" cy="8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591"/>
              </a:buClr>
              <a:buSzPts val="3600"/>
              <a:buFont typeface="Century Gothic"/>
              <a:buNone/>
            </a:pPr>
            <a:r>
              <a:rPr lang="en-GB" sz="3600" b="1" dirty="0">
                <a:solidFill>
                  <a:srgbClr val="493591"/>
                </a:solidFill>
                <a:latin typeface="PT Sans"/>
                <a:ea typeface="Century Gothic"/>
                <a:cs typeface="Century Gothic"/>
                <a:sym typeface="Century Gothic"/>
              </a:rPr>
              <a:t>Domains of Volunteering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B408DA-A54E-9C47-C5C4-1900F9A12E05}"/>
              </a:ext>
            </a:extLst>
          </p:cNvPr>
          <p:cNvSpPr txBox="1"/>
          <p:nvPr/>
        </p:nvSpPr>
        <p:spPr>
          <a:xfrm>
            <a:off x="737563" y="1905506"/>
            <a:ext cx="9382452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Formal volunteering had a stronger impact on cohesion than informal volunteering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However, informal volunteering may be more accessible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The domain of volunteering is also important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“Helping”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behaviours were associated with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increased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 cohesion (e.g., improving the local neighbourhood)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cs typeface="Arial"/>
              <a:sym typeface="Arial"/>
            </a:endParaRP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“Harm prevention”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 behaviours were associated with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decreased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 cohesion (e.g., animal welfare, reducing prejudice and discrimination)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ea typeface="+mn-ea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19A0E-D833-2CCD-1C4D-DC96A3F927F0}"/>
              </a:ext>
            </a:extLst>
          </p:cNvPr>
          <p:cNvSpPr txBox="1"/>
          <p:nvPr/>
        </p:nvSpPr>
        <p:spPr>
          <a:xfrm>
            <a:off x="4275030" y="5920744"/>
            <a:ext cx="36427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#PowerOfConnection</a:t>
            </a:r>
          </a:p>
        </p:txBody>
      </p:sp>
    </p:spTree>
    <p:extLst>
      <p:ext uri="{BB962C8B-B14F-4D97-AF65-F5344CB8AC3E}">
        <p14:creationId xmlns:p14="http://schemas.microsoft.com/office/powerpoint/2010/main" val="363371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81;p5">
            <a:extLst>
              <a:ext uri="{FF2B5EF4-FFF2-40B4-BE49-F238E27FC236}">
                <a16:creationId xmlns:a16="http://schemas.microsoft.com/office/drawing/2014/main" id="{AE869D2F-6599-2242-A215-31CB8D0C3B8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4268" y="928918"/>
            <a:ext cx="10002000" cy="8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591"/>
              </a:buClr>
              <a:buSzPts val="3600"/>
              <a:buFont typeface="Century Gothic"/>
              <a:buNone/>
            </a:pPr>
            <a:r>
              <a:rPr lang="en-GB" sz="3600" b="1" dirty="0">
                <a:solidFill>
                  <a:srgbClr val="493591"/>
                </a:solidFill>
                <a:latin typeface="PT Sans"/>
                <a:ea typeface="Century Gothic"/>
                <a:cs typeface="Century Gothic"/>
                <a:sym typeface="Century Gothic"/>
              </a:rPr>
              <a:t>Demographic Differences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B408DA-A54E-9C47-C5C4-1900F9A12E05}"/>
              </a:ext>
            </a:extLst>
          </p:cNvPr>
          <p:cNvSpPr txBox="1"/>
          <p:nvPr/>
        </p:nvSpPr>
        <p:spPr>
          <a:xfrm>
            <a:off x="737563" y="1905506"/>
            <a:ext cx="9382452" cy="32932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Inconsistent evidence of demographic differences in rates of volunteering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At some points differences are present, at other time points they are not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Some evidence that different domains of volunteering attract different demographic groups</a:t>
            </a: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cs typeface="Arial"/>
                <a:sym typeface="Arial"/>
              </a:rPr>
              <a:t>E.g., women were more likely to volunteer than men in animal welfare areas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93591"/>
              </a:solidFill>
              <a:effectLst/>
              <a:uLnTx/>
              <a:uFillTx/>
              <a:latin typeface="PT Sans"/>
              <a:ea typeface="+mn-ea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19A0E-D833-2CCD-1C4D-DC96A3F927F0}"/>
              </a:ext>
            </a:extLst>
          </p:cNvPr>
          <p:cNvSpPr txBox="1"/>
          <p:nvPr/>
        </p:nvSpPr>
        <p:spPr>
          <a:xfrm>
            <a:off x="4275030" y="5920744"/>
            <a:ext cx="36427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93591"/>
                </a:solidFill>
                <a:effectLst/>
                <a:uLnTx/>
                <a:uFillTx/>
                <a:latin typeface="PT Sans"/>
                <a:ea typeface="+mn-ea"/>
                <a:cs typeface="Arial"/>
                <a:sym typeface="Arial"/>
              </a:rPr>
              <a:t>#PowerOfConnection</a:t>
            </a:r>
          </a:p>
        </p:txBody>
      </p:sp>
    </p:spTree>
    <p:extLst>
      <p:ext uri="{BB962C8B-B14F-4D97-AF65-F5344CB8AC3E}">
        <p14:creationId xmlns:p14="http://schemas.microsoft.com/office/powerpoint/2010/main" val="8720572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306</Words>
  <Application>Microsoft Office PowerPoint</Application>
  <PresentationFormat>Widescreen</PresentationFormat>
  <Paragraphs>55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PT Sans</vt:lpstr>
      <vt:lpstr>1_Office Theme</vt:lpstr>
      <vt:lpstr>Data Analysis </vt:lpstr>
      <vt:lpstr>The Relationship Between Cohesion and Volunteering</vt:lpstr>
      <vt:lpstr>The Importance of Place</vt:lpstr>
      <vt:lpstr>Domains of Volunteering</vt:lpstr>
      <vt:lpstr>Demographic Differences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Jeni Vine</dc:creator>
  <cp:lastModifiedBy>Ben Davies</cp:lastModifiedBy>
  <cp:revision>3</cp:revision>
  <dcterms:created xsi:type="dcterms:W3CDTF">2023-09-19T12:28:18Z</dcterms:created>
  <dcterms:modified xsi:type="dcterms:W3CDTF">2023-09-19T14:24:37Z</dcterms:modified>
</cp:coreProperties>
</file>