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76" r:id="rId2"/>
    <p:sldId id="278" r:id="rId3"/>
    <p:sldId id="277" r:id="rId4"/>
    <p:sldId id="258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CD7D7-747C-47AD-B186-D9C42994110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C57DE8-0714-47CA-9796-11635F5572FE}">
      <dgm:prSet phldrT="[Text]"/>
      <dgm:spPr/>
      <dgm:t>
        <a:bodyPr/>
        <a:lstStyle/>
        <a:p>
          <a:r>
            <a:rPr lang="en-GB" dirty="0"/>
            <a:t>Increased resources (social and structural)</a:t>
          </a:r>
        </a:p>
      </dgm:t>
    </dgm:pt>
    <dgm:pt modelId="{9304B262-48B7-40E4-883C-5D1435FDF178}" type="parTrans" cxnId="{46747787-1672-4ED9-9B60-CCC81D1CC4A4}">
      <dgm:prSet/>
      <dgm:spPr/>
      <dgm:t>
        <a:bodyPr/>
        <a:lstStyle/>
        <a:p>
          <a:endParaRPr lang="en-GB"/>
        </a:p>
      </dgm:t>
    </dgm:pt>
    <dgm:pt modelId="{C5E8500C-4235-432C-959A-B45693ECB187}" type="sibTrans" cxnId="{46747787-1672-4ED9-9B60-CCC81D1CC4A4}">
      <dgm:prSet/>
      <dgm:spPr/>
      <dgm:t>
        <a:bodyPr/>
        <a:lstStyle/>
        <a:p>
          <a:endParaRPr lang="en-GB"/>
        </a:p>
      </dgm:t>
    </dgm:pt>
    <dgm:pt modelId="{F1AA1364-5C24-420E-83F4-5C64BF441C8C}">
      <dgm:prSet phldrT="[Text]"/>
      <dgm:spPr/>
      <dgm:t>
        <a:bodyPr/>
        <a:lstStyle/>
        <a:p>
          <a:r>
            <a:rPr lang="en-GB" dirty="0"/>
            <a:t>Greater capacity for informal volunteering</a:t>
          </a:r>
        </a:p>
      </dgm:t>
    </dgm:pt>
    <dgm:pt modelId="{3B926032-D5DF-4BD2-8AB0-BDB3A2E6AD06}" type="parTrans" cxnId="{D0E5D41E-184E-4426-8952-95B302B0A9EC}">
      <dgm:prSet/>
      <dgm:spPr/>
      <dgm:t>
        <a:bodyPr/>
        <a:lstStyle/>
        <a:p>
          <a:endParaRPr lang="en-GB"/>
        </a:p>
      </dgm:t>
    </dgm:pt>
    <dgm:pt modelId="{52C43EDC-AA56-43B8-A3B8-18483158CF88}" type="sibTrans" cxnId="{D0E5D41E-184E-4426-8952-95B302B0A9EC}">
      <dgm:prSet/>
      <dgm:spPr/>
      <dgm:t>
        <a:bodyPr/>
        <a:lstStyle/>
        <a:p>
          <a:endParaRPr lang="en-GB"/>
        </a:p>
      </dgm:t>
    </dgm:pt>
    <dgm:pt modelId="{50298914-D2B0-4522-ADB6-20E9FD3082DB}">
      <dgm:prSet phldrT="[Text]"/>
      <dgm:spPr/>
      <dgm:t>
        <a:bodyPr/>
        <a:lstStyle/>
        <a:p>
          <a:r>
            <a:rPr lang="en-GB" dirty="0"/>
            <a:t>Primarily benefits own group</a:t>
          </a:r>
        </a:p>
      </dgm:t>
    </dgm:pt>
    <dgm:pt modelId="{03B9CC90-1FA3-4CD8-BCE3-80B3BBBEEB79}" type="parTrans" cxnId="{F6EFE5B4-60CA-4A1F-96F8-493806CB7278}">
      <dgm:prSet/>
      <dgm:spPr/>
      <dgm:t>
        <a:bodyPr/>
        <a:lstStyle/>
        <a:p>
          <a:endParaRPr lang="en-GB"/>
        </a:p>
      </dgm:t>
    </dgm:pt>
    <dgm:pt modelId="{2594489A-D884-46DE-B962-F98E6479B2B4}" type="sibTrans" cxnId="{F6EFE5B4-60CA-4A1F-96F8-493806CB7278}">
      <dgm:prSet/>
      <dgm:spPr/>
      <dgm:t>
        <a:bodyPr/>
        <a:lstStyle/>
        <a:p>
          <a:endParaRPr lang="en-GB"/>
        </a:p>
      </dgm:t>
    </dgm:pt>
    <dgm:pt modelId="{DAF42B00-DC77-4243-ADB8-47E0F32601F7}" type="pres">
      <dgm:prSet presAssocID="{035CD7D7-747C-47AD-B186-D9C429941101}" presName="cycle" presStyleCnt="0">
        <dgm:presLayoutVars>
          <dgm:dir/>
          <dgm:resizeHandles val="exact"/>
        </dgm:presLayoutVars>
      </dgm:prSet>
      <dgm:spPr/>
    </dgm:pt>
    <dgm:pt modelId="{072E1B70-2A07-4DD3-90B1-BA615BF72BA8}" type="pres">
      <dgm:prSet presAssocID="{DEC57DE8-0714-47CA-9796-11635F5572FE}" presName="dummy" presStyleCnt="0"/>
      <dgm:spPr/>
    </dgm:pt>
    <dgm:pt modelId="{723E9E37-D5CC-4875-92FF-7114110BF523}" type="pres">
      <dgm:prSet presAssocID="{DEC57DE8-0714-47CA-9796-11635F5572FE}" presName="node" presStyleLbl="revTx" presStyleIdx="0" presStyleCnt="3">
        <dgm:presLayoutVars>
          <dgm:bulletEnabled val="1"/>
        </dgm:presLayoutVars>
      </dgm:prSet>
      <dgm:spPr/>
    </dgm:pt>
    <dgm:pt modelId="{C811E14A-1333-4C66-B325-3CCDAE00C30B}" type="pres">
      <dgm:prSet presAssocID="{C5E8500C-4235-432C-959A-B45693ECB187}" presName="sibTrans" presStyleLbl="node1" presStyleIdx="0" presStyleCnt="3"/>
      <dgm:spPr/>
    </dgm:pt>
    <dgm:pt modelId="{2B8B7D0F-C1A3-4A20-960F-4424FBEFBA74}" type="pres">
      <dgm:prSet presAssocID="{F1AA1364-5C24-420E-83F4-5C64BF441C8C}" presName="dummy" presStyleCnt="0"/>
      <dgm:spPr/>
    </dgm:pt>
    <dgm:pt modelId="{C21F3A89-A1D1-403D-B1D0-ECF441F8400E}" type="pres">
      <dgm:prSet presAssocID="{F1AA1364-5C24-420E-83F4-5C64BF441C8C}" presName="node" presStyleLbl="revTx" presStyleIdx="1" presStyleCnt="3">
        <dgm:presLayoutVars>
          <dgm:bulletEnabled val="1"/>
        </dgm:presLayoutVars>
      </dgm:prSet>
      <dgm:spPr/>
    </dgm:pt>
    <dgm:pt modelId="{601B27C9-69D1-41EA-9E0E-9B4180900B3B}" type="pres">
      <dgm:prSet presAssocID="{52C43EDC-AA56-43B8-A3B8-18483158CF88}" presName="sibTrans" presStyleLbl="node1" presStyleIdx="1" presStyleCnt="3"/>
      <dgm:spPr/>
    </dgm:pt>
    <dgm:pt modelId="{1368FB33-406F-4995-AB17-F1E15905115A}" type="pres">
      <dgm:prSet presAssocID="{50298914-D2B0-4522-ADB6-20E9FD3082DB}" presName="dummy" presStyleCnt="0"/>
      <dgm:spPr/>
    </dgm:pt>
    <dgm:pt modelId="{6001DF51-C7A0-482E-8513-93E48161BC88}" type="pres">
      <dgm:prSet presAssocID="{50298914-D2B0-4522-ADB6-20E9FD3082DB}" presName="node" presStyleLbl="revTx" presStyleIdx="2" presStyleCnt="3">
        <dgm:presLayoutVars>
          <dgm:bulletEnabled val="1"/>
        </dgm:presLayoutVars>
      </dgm:prSet>
      <dgm:spPr/>
    </dgm:pt>
    <dgm:pt modelId="{64171662-CA50-4374-8EA8-9CE7AE366A03}" type="pres">
      <dgm:prSet presAssocID="{2594489A-D884-46DE-B962-F98E6479B2B4}" presName="sibTrans" presStyleLbl="node1" presStyleIdx="2" presStyleCnt="3"/>
      <dgm:spPr/>
    </dgm:pt>
  </dgm:ptLst>
  <dgm:cxnLst>
    <dgm:cxn modelId="{B7EC9F1B-08FB-43EC-89BB-A88B3048B360}" type="presOf" srcId="{52C43EDC-AA56-43B8-A3B8-18483158CF88}" destId="{601B27C9-69D1-41EA-9E0E-9B4180900B3B}" srcOrd="0" destOrd="0" presId="urn:microsoft.com/office/officeart/2005/8/layout/cycle1"/>
    <dgm:cxn modelId="{D0E5D41E-184E-4426-8952-95B302B0A9EC}" srcId="{035CD7D7-747C-47AD-B186-D9C429941101}" destId="{F1AA1364-5C24-420E-83F4-5C64BF441C8C}" srcOrd="1" destOrd="0" parTransId="{3B926032-D5DF-4BD2-8AB0-BDB3A2E6AD06}" sibTransId="{52C43EDC-AA56-43B8-A3B8-18483158CF88}"/>
    <dgm:cxn modelId="{A9EF742F-6596-4136-B414-5424A2FF9191}" type="presOf" srcId="{2594489A-D884-46DE-B962-F98E6479B2B4}" destId="{64171662-CA50-4374-8EA8-9CE7AE366A03}" srcOrd="0" destOrd="0" presId="urn:microsoft.com/office/officeart/2005/8/layout/cycle1"/>
    <dgm:cxn modelId="{46747787-1672-4ED9-9B60-CCC81D1CC4A4}" srcId="{035CD7D7-747C-47AD-B186-D9C429941101}" destId="{DEC57DE8-0714-47CA-9796-11635F5572FE}" srcOrd="0" destOrd="0" parTransId="{9304B262-48B7-40E4-883C-5D1435FDF178}" sibTransId="{C5E8500C-4235-432C-959A-B45693ECB187}"/>
    <dgm:cxn modelId="{AAFD18A2-C017-455D-AD26-96DC9ACFB9BB}" type="presOf" srcId="{50298914-D2B0-4522-ADB6-20E9FD3082DB}" destId="{6001DF51-C7A0-482E-8513-93E48161BC88}" srcOrd="0" destOrd="0" presId="urn:microsoft.com/office/officeart/2005/8/layout/cycle1"/>
    <dgm:cxn modelId="{F6EFE5B4-60CA-4A1F-96F8-493806CB7278}" srcId="{035CD7D7-747C-47AD-B186-D9C429941101}" destId="{50298914-D2B0-4522-ADB6-20E9FD3082DB}" srcOrd="2" destOrd="0" parTransId="{03B9CC90-1FA3-4CD8-BCE3-80B3BBBEEB79}" sibTransId="{2594489A-D884-46DE-B962-F98E6479B2B4}"/>
    <dgm:cxn modelId="{922C0BCA-2EBB-4501-8E0F-C3E170B8240C}" type="presOf" srcId="{C5E8500C-4235-432C-959A-B45693ECB187}" destId="{C811E14A-1333-4C66-B325-3CCDAE00C30B}" srcOrd="0" destOrd="0" presId="urn:microsoft.com/office/officeart/2005/8/layout/cycle1"/>
    <dgm:cxn modelId="{85C250CB-6277-435D-9F38-18747233FCD2}" type="presOf" srcId="{F1AA1364-5C24-420E-83F4-5C64BF441C8C}" destId="{C21F3A89-A1D1-403D-B1D0-ECF441F8400E}" srcOrd="0" destOrd="0" presId="urn:microsoft.com/office/officeart/2005/8/layout/cycle1"/>
    <dgm:cxn modelId="{63D2D3CD-C3E1-4657-AC58-1E1AEAE64C05}" type="presOf" srcId="{035CD7D7-747C-47AD-B186-D9C429941101}" destId="{DAF42B00-DC77-4243-ADB8-47E0F32601F7}" srcOrd="0" destOrd="0" presId="urn:microsoft.com/office/officeart/2005/8/layout/cycle1"/>
    <dgm:cxn modelId="{573017E6-D723-4805-A6DA-FE658A4B9E49}" type="presOf" srcId="{DEC57DE8-0714-47CA-9796-11635F5572FE}" destId="{723E9E37-D5CC-4875-92FF-7114110BF523}" srcOrd="0" destOrd="0" presId="urn:microsoft.com/office/officeart/2005/8/layout/cycle1"/>
    <dgm:cxn modelId="{74C7F92D-E43D-4064-BDC7-C9D674672CE0}" type="presParOf" srcId="{DAF42B00-DC77-4243-ADB8-47E0F32601F7}" destId="{072E1B70-2A07-4DD3-90B1-BA615BF72BA8}" srcOrd="0" destOrd="0" presId="urn:microsoft.com/office/officeart/2005/8/layout/cycle1"/>
    <dgm:cxn modelId="{D2C95B66-521F-41BB-97E9-08F55CD46CFD}" type="presParOf" srcId="{DAF42B00-DC77-4243-ADB8-47E0F32601F7}" destId="{723E9E37-D5CC-4875-92FF-7114110BF523}" srcOrd="1" destOrd="0" presId="urn:microsoft.com/office/officeart/2005/8/layout/cycle1"/>
    <dgm:cxn modelId="{DDDC2888-9B07-47D4-84A7-39082C389681}" type="presParOf" srcId="{DAF42B00-DC77-4243-ADB8-47E0F32601F7}" destId="{C811E14A-1333-4C66-B325-3CCDAE00C30B}" srcOrd="2" destOrd="0" presId="urn:microsoft.com/office/officeart/2005/8/layout/cycle1"/>
    <dgm:cxn modelId="{D0710F02-03A8-41D9-91FC-07B1E8DDA2B3}" type="presParOf" srcId="{DAF42B00-DC77-4243-ADB8-47E0F32601F7}" destId="{2B8B7D0F-C1A3-4A20-960F-4424FBEFBA74}" srcOrd="3" destOrd="0" presId="urn:microsoft.com/office/officeart/2005/8/layout/cycle1"/>
    <dgm:cxn modelId="{4556F4C7-1C16-47F9-8003-E796AA526D71}" type="presParOf" srcId="{DAF42B00-DC77-4243-ADB8-47E0F32601F7}" destId="{C21F3A89-A1D1-403D-B1D0-ECF441F8400E}" srcOrd="4" destOrd="0" presId="urn:microsoft.com/office/officeart/2005/8/layout/cycle1"/>
    <dgm:cxn modelId="{4D81C920-5303-44A3-9852-792AB2887428}" type="presParOf" srcId="{DAF42B00-DC77-4243-ADB8-47E0F32601F7}" destId="{601B27C9-69D1-41EA-9E0E-9B4180900B3B}" srcOrd="5" destOrd="0" presId="urn:microsoft.com/office/officeart/2005/8/layout/cycle1"/>
    <dgm:cxn modelId="{594CD2FD-50BE-4821-AEC3-97744EFC91D6}" type="presParOf" srcId="{DAF42B00-DC77-4243-ADB8-47E0F32601F7}" destId="{1368FB33-406F-4995-AB17-F1E15905115A}" srcOrd="6" destOrd="0" presId="urn:microsoft.com/office/officeart/2005/8/layout/cycle1"/>
    <dgm:cxn modelId="{72B6B199-FCFA-40B9-8ACE-5660BEC36F65}" type="presParOf" srcId="{DAF42B00-DC77-4243-ADB8-47E0F32601F7}" destId="{6001DF51-C7A0-482E-8513-93E48161BC88}" srcOrd="7" destOrd="0" presId="urn:microsoft.com/office/officeart/2005/8/layout/cycle1"/>
    <dgm:cxn modelId="{7CD2B45F-12F8-4897-838A-3FF4EA9A1780}" type="presParOf" srcId="{DAF42B00-DC77-4243-ADB8-47E0F32601F7}" destId="{64171662-CA50-4374-8EA8-9CE7AE366A03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3E9E37-D5CC-4875-92FF-7114110BF523}">
      <dsp:nvSpPr>
        <dsp:cNvPr id="0" name=""/>
        <dsp:cNvSpPr/>
      </dsp:nvSpPr>
      <dsp:spPr>
        <a:xfrm>
          <a:off x="3682286" y="294592"/>
          <a:ext cx="1501378" cy="1501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Increased resources (social and structural)</a:t>
          </a:r>
        </a:p>
      </dsp:txBody>
      <dsp:txXfrm>
        <a:off x="3682286" y="294592"/>
        <a:ext cx="1501378" cy="1501378"/>
      </dsp:txXfrm>
    </dsp:sp>
    <dsp:sp modelId="{C811E14A-1333-4C66-B325-3CCDAE00C30B}">
      <dsp:nvSpPr>
        <dsp:cNvPr id="0" name=""/>
        <dsp:cNvSpPr/>
      </dsp:nvSpPr>
      <dsp:spPr>
        <a:xfrm>
          <a:off x="1394303" y="-1109"/>
          <a:ext cx="3551233" cy="3551233"/>
        </a:xfrm>
        <a:prstGeom prst="circularArrow">
          <a:avLst>
            <a:gd name="adj1" fmla="val 8244"/>
            <a:gd name="adj2" fmla="val 575749"/>
            <a:gd name="adj3" fmla="val 2965539"/>
            <a:gd name="adj4" fmla="val 50595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1F3A89-A1D1-403D-B1D0-ECF441F8400E}">
      <dsp:nvSpPr>
        <dsp:cNvPr id="0" name=""/>
        <dsp:cNvSpPr/>
      </dsp:nvSpPr>
      <dsp:spPr>
        <a:xfrm>
          <a:off x="2419230" y="2482268"/>
          <a:ext cx="1501378" cy="1501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Greater capacity for informal volunteering</a:t>
          </a:r>
        </a:p>
      </dsp:txBody>
      <dsp:txXfrm>
        <a:off x="2419230" y="2482268"/>
        <a:ext cx="1501378" cy="1501378"/>
      </dsp:txXfrm>
    </dsp:sp>
    <dsp:sp modelId="{601B27C9-69D1-41EA-9E0E-9B4180900B3B}">
      <dsp:nvSpPr>
        <dsp:cNvPr id="0" name=""/>
        <dsp:cNvSpPr/>
      </dsp:nvSpPr>
      <dsp:spPr>
        <a:xfrm>
          <a:off x="1394303" y="-1109"/>
          <a:ext cx="3551233" cy="3551233"/>
        </a:xfrm>
        <a:prstGeom prst="circularArrow">
          <a:avLst>
            <a:gd name="adj1" fmla="val 8244"/>
            <a:gd name="adj2" fmla="val 575749"/>
            <a:gd name="adj3" fmla="val 10173656"/>
            <a:gd name="adj4" fmla="val 7258712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01DF51-C7A0-482E-8513-93E48161BC88}">
      <dsp:nvSpPr>
        <dsp:cNvPr id="0" name=""/>
        <dsp:cNvSpPr/>
      </dsp:nvSpPr>
      <dsp:spPr>
        <a:xfrm>
          <a:off x="1156175" y="294592"/>
          <a:ext cx="1501378" cy="1501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Primarily benefits own group</a:t>
          </a:r>
        </a:p>
      </dsp:txBody>
      <dsp:txXfrm>
        <a:off x="1156175" y="294592"/>
        <a:ext cx="1501378" cy="1501378"/>
      </dsp:txXfrm>
    </dsp:sp>
    <dsp:sp modelId="{64171662-CA50-4374-8EA8-9CE7AE366A03}">
      <dsp:nvSpPr>
        <dsp:cNvPr id="0" name=""/>
        <dsp:cNvSpPr/>
      </dsp:nvSpPr>
      <dsp:spPr>
        <a:xfrm>
          <a:off x="1394303" y="-1109"/>
          <a:ext cx="3551233" cy="3551233"/>
        </a:xfrm>
        <a:prstGeom prst="circularArrow">
          <a:avLst>
            <a:gd name="adj1" fmla="val 8244"/>
            <a:gd name="adj2" fmla="val 575749"/>
            <a:gd name="adj3" fmla="val 16858293"/>
            <a:gd name="adj4" fmla="val 14965958"/>
            <a:gd name="adj5" fmla="val 961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6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9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7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5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1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0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9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0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28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2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5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9/19/2023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42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jpg" descr="A picture containing drawing&#10;&#10;Description automatically generated">
            <a:extLst>
              <a:ext uri="{FF2B5EF4-FFF2-40B4-BE49-F238E27FC236}">
                <a16:creationId xmlns:a16="http://schemas.microsoft.com/office/drawing/2014/main" id="{A89A0EDD-05D7-D299-91C0-B0C76213B295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8160" y1="64788" x2="56760" y2="66100"/>
                        <a14:foregroundMark x1="56760" y1="66100" x2="57400" y2="65714"/>
                        <a14:foregroundMark x1="20480" y1="77606" x2="45840" y2="75212"/>
                        <a14:foregroundMark x1="45840" y1="75212" x2="64600" y2="77066"/>
                        <a14:foregroundMark x1="15560" y1="75135" x2="33760" y2="77066"/>
                        <a14:foregroundMark x1="17600" y1="63784" x2="45920" y2="69189"/>
                        <a14:foregroundMark x1="45920" y1="69189" x2="55960" y2="66718"/>
                        <a14:foregroundMark x1="63720" y1="76139" x2="63440" y2="72201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0" y="4143572"/>
            <a:ext cx="3522847" cy="2059800"/>
          </a:xfrm>
          <a:prstGeom prst="rect">
            <a:avLst/>
          </a:prstGeom>
          <a:ln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877E44-7BBD-002B-A185-7BFC72B906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6600" dirty="0"/>
              <a:t>The power of connection- volunteering to strengthen social cohesion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96523F1-F577-029B-DAD9-951E9A85F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2847" y="4563872"/>
            <a:ext cx="7480531" cy="1143000"/>
          </a:xfrm>
        </p:spPr>
        <p:txBody>
          <a:bodyPr>
            <a:normAutofit/>
          </a:bodyPr>
          <a:lstStyle/>
          <a:p>
            <a:r>
              <a:rPr lang="en-GB" dirty="0"/>
              <a:t>Dominic </a:t>
            </a:r>
            <a:r>
              <a:rPr lang="en-GB" dirty="0" err="1"/>
              <a:t>abrams</a:t>
            </a:r>
            <a:r>
              <a:rPr lang="en-GB" dirty="0"/>
              <a:t>, ben </a:t>
            </a:r>
            <a:r>
              <a:rPr lang="en-GB" dirty="0" err="1"/>
              <a:t>davies</a:t>
            </a:r>
            <a:r>
              <a:rPr lang="en-GB" dirty="0"/>
              <a:t>,</a:t>
            </a:r>
            <a:br>
              <a:rPr lang="en-GB" dirty="0"/>
            </a:br>
            <a:r>
              <a:rPr lang="en-GB" dirty="0"/>
              <a:t>zoe horsham</a:t>
            </a:r>
          </a:p>
        </p:txBody>
      </p:sp>
      <p:pic>
        <p:nvPicPr>
          <p:cNvPr id="1026" name="Picture 2" descr="University of Kent | Epilepsy Friendly Institutions ...">
            <a:extLst>
              <a:ext uri="{FF2B5EF4-FFF2-40B4-BE49-F238E27FC236}">
                <a16:creationId xmlns:a16="http://schemas.microsoft.com/office/drawing/2014/main" id="{74A9CE26-9C4C-3D07-417E-5DE99BF391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125" b="92969" l="22286" r="76286">
                        <a14:foregroundMark x1="22000" y1="17969" x2="43429" y2="13281"/>
                        <a14:foregroundMark x1="43429" y1="13281" x2="74286" y2="16406"/>
                        <a14:foregroundMark x1="22857" y1="75781" x2="22857" y2="75781"/>
                        <a14:foregroundMark x1="35714" y1="71875" x2="35714" y2="71875"/>
                        <a14:foregroundMark x1="42286" y1="92969" x2="42286" y2="92969"/>
                        <a14:foregroundMark x1="69429" y1="50781" x2="69429" y2="50781"/>
                        <a14:foregroundMark x1="73429" y1="7813" x2="76286" y2="7813"/>
                        <a14:foregroundMark x1="76286" y1="3125" x2="76286" y2="3125"/>
                        <a14:foregroundMark x1="35143" y1="4688" x2="35143" y2="4688"/>
                        <a14:foregroundMark x1="50571" y1="25781" x2="50571" y2="25781"/>
                        <a14:foregroundMark x1="52286" y1="22656" x2="52286" y2="22656"/>
                        <a14:foregroundMark x1="55429" y1="3125" x2="55429" y2="3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000" r="20438"/>
          <a:stretch/>
        </p:blipFill>
        <p:spPr bwMode="auto">
          <a:xfrm>
            <a:off x="9408160" y="4563872"/>
            <a:ext cx="210312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006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0DD3-5A80-EC20-5649-195BDF4B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4. How do sociodemographic factors influence the kinds of volunteering people do?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52F5-6B38-FDD8-3182-A3CEB2D27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5696"/>
            <a:ext cx="10058400" cy="4463196"/>
          </a:xfrm>
        </p:spPr>
        <p:txBody>
          <a:bodyPr>
            <a:normAutofit/>
          </a:bodyPr>
          <a:lstStyle/>
          <a:p>
            <a:r>
              <a:rPr lang="en-GB" sz="3200" dirty="0"/>
              <a:t>Faith</a:t>
            </a:r>
          </a:p>
          <a:p>
            <a:pPr lvl="1"/>
            <a:r>
              <a:rPr lang="en-GB" sz="2800" dirty="0"/>
              <a:t>Religiosity is positively associated with volunteering in the US </a:t>
            </a:r>
            <a:r>
              <a:rPr lang="en-GB" sz="1400" dirty="0"/>
              <a:t>(</a:t>
            </a:r>
            <a:r>
              <a:rPr lang="en-GB" sz="1400" dirty="0" err="1"/>
              <a:t>Einolf</a:t>
            </a:r>
            <a:r>
              <a:rPr lang="en-GB" sz="1400" dirty="0"/>
              <a:t> &amp; Chambre, 2011)  </a:t>
            </a:r>
            <a:r>
              <a:rPr lang="en-GB" sz="2800" dirty="0"/>
              <a:t>and in the UK </a:t>
            </a:r>
            <a:r>
              <a:rPr lang="en-GB" sz="1400" dirty="0"/>
              <a:t>(Low et al., 2007)</a:t>
            </a:r>
            <a:r>
              <a:rPr lang="en-GB" sz="2800" dirty="0"/>
              <a:t>, though some research has actually found a negative effect </a:t>
            </a:r>
            <a:r>
              <a:rPr lang="en-GB" sz="1400" dirty="0"/>
              <a:t>(van Tienen et al., 2010) </a:t>
            </a:r>
          </a:p>
          <a:p>
            <a:pPr lvl="1"/>
            <a:r>
              <a:rPr lang="en-GB" sz="2800" dirty="0"/>
              <a:t>Impacts of faith may differ between informal and formal volunteering- better predictor of formal volunteering than informal volunteering </a:t>
            </a:r>
            <a:r>
              <a:rPr lang="en-GB" sz="1400" dirty="0"/>
              <a:t>(Lee &amp; </a:t>
            </a:r>
            <a:r>
              <a:rPr lang="en-GB" sz="1400" dirty="0" err="1"/>
              <a:t>Brundey</a:t>
            </a:r>
            <a:r>
              <a:rPr lang="en-GB" sz="1400" dirty="0"/>
              <a:t>, 2012)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20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0DD3-5A80-EC20-5649-195BDF4B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4. How do sociodemographic factors influence the kinds of volunteering people do?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52F5-6B38-FDD8-3182-A3CEB2D27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5696"/>
            <a:ext cx="10058400" cy="4463196"/>
          </a:xfrm>
        </p:spPr>
        <p:txBody>
          <a:bodyPr>
            <a:normAutofit/>
          </a:bodyPr>
          <a:lstStyle/>
          <a:p>
            <a:r>
              <a:rPr lang="en-GB" sz="3200" dirty="0"/>
              <a:t>Disability/Long term illness</a:t>
            </a:r>
          </a:p>
          <a:p>
            <a:pPr lvl="1"/>
            <a:r>
              <a:rPr lang="en-GB" sz="2800" dirty="0"/>
              <a:t>Mixed findings</a:t>
            </a:r>
          </a:p>
          <a:p>
            <a:pPr lvl="2"/>
            <a:r>
              <a:rPr lang="en-GB" sz="2400" dirty="0"/>
              <a:t>Some suggest those with disabilities and long-term illnesses are less likely to engage in formal volunteering </a:t>
            </a:r>
            <a:r>
              <a:rPr lang="en-GB" dirty="0"/>
              <a:t>(Low et al., 2017)</a:t>
            </a:r>
            <a:r>
              <a:rPr lang="en-GB" sz="2400" dirty="0"/>
              <a:t>, whilst others suggest they are more likely </a:t>
            </a:r>
            <a:r>
              <a:rPr lang="en-GB" dirty="0"/>
              <a:t>(Zischka, 2019)</a:t>
            </a:r>
          </a:p>
          <a:p>
            <a:pPr lvl="2"/>
            <a:r>
              <a:rPr lang="en-GB" sz="2400" dirty="0"/>
              <a:t>Some may use it to escape stigmas associated with unemployment related to their condition </a:t>
            </a:r>
            <a:r>
              <a:rPr lang="en-GB" dirty="0"/>
              <a:t>(Baines &amp; </a:t>
            </a:r>
            <a:r>
              <a:rPr lang="en-GB" dirty="0" err="1"/>
              <a:t>Hardill</a:t>
            </a:r>
            <a:r>
              <a:rPr lang="en-GB" dirty="0"/>
              <a:t>, 2008)</a:t>
            </a:r>
          </a:p>
          <a:p>
            <a:pPr lvl="2"/>
            <a:r>
              <a:rPr lang="en-GB" sz="2400" dirty="0"/>
              <a:t>Some data also shows no impact on formal volunteering, but a positive impact on informal volunteering </a:t>
            </a:r>
            <a:r>
              <a:rPr lang="en-GB" dirty="0"/>
              <a:t>(Community life survey 2020/21)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62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0DD3-5A80-EC20-5649-195BDF4B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4. How do sociodemographic factors influence the kinds of volunteering people do?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52F5-6B38-FDD8-3182-A3CEB2D27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5696"/>
            <a:ext cx="10058400" cy="4463196"/>
          </a:xfrm>
        </p:spPr>
        <p:txBody>
          <a:bodyPr>
            <a:normAutofit/>
          </a:bodyPr>
          <a:lstStyle/>
          <a:p>
            <a:r>
              <a:rPr lang="en-GB" sz="2400" dirty="0"/>
              <a:t>Gender</a:t>
            </a:r>
          </a:p>
          <a:p>
            <a:pPr lvl="1"/>
            <a:r>
              <a:rPr lang="en-GB" sz="2000" dirty="0"/>
              <a:t>Women seem to engage in volunteering more than men- found in the US </a:t>
            </a:r>
            <a:r>
              <a:rPr lang="en-GB" sz="1400" dirty="0"/>
              <a:t>(</a:t>
            </a:r>
            <a:r>
              <a:rPr lang="en-GB" sz="1400" dirty="0" err="1"/>
              <a:t>Einolf</a:t>
            </a:r>
            <a:r>
              <a:rPr lang="en-GB" sz="1400" dirty="0"/>
              <a:t> &amp; Chambre, 2011; Johnson et al., 2018) </a:t>
            </a:r>
            <a:r>
              <a:rPr lang="en-GB" sz="2000" dirty="0"/>
              <a:t>and the UK </a:t>
            </a:r>
            <a:r>
              <a:rPr lang="en-GB" sz="1400" dirty="0"/>
              <a:t>(Low et al., 2007)</a:t>
            </a:r>
          </a:p>
          <a:p>
            <a:pPr lvl="1"/>
            <a:r>
              <a:rPr lang="en-GB" sz="2000" dirty="0"/>
              <a:t>Gender has less of an impact on intensity of volunteering than volunteering engagement overall </a:t>
            </a:r>
            <a:r>
              <a:rPr lang="en-GB" sz="1400" dirty="0"/>
              <a:t>(Johnson et al., 2018)</a:t>
            </a:r>
          </a:p>
          <a:p>
            <a:pPr lvl="1"/>
            <a:r>
              <a:rPr lang="en-GB" sz="2000" dirty="0"/>
              <a:t>Impacts of gender on informal volunteering is much weaker </a:t>
            </a:r>
            <a:r>
              <a:rPr lang="en-GB" sz="1400" dirty="0"/>
              <a:t>(Lee &amp; </a:t>
            </a:r>
            <a:r>
              <a:rPr lang="en-GB" sz="1400" dirty="0" err="1"/>
              <a:t>Brundey</a:t>
            </a:r>
            <a:r>
              <a:rPr lang="en-GB" sz="1400" dirty="0"/>
              <a:t>, 2012)</a:t>
            </a:r>
          </a:p>
          <a:p>
            <a:pPr lvl="1"/>
            <a:r>
              <a:rPr lang="en-GB" sz="2000" dirty="0"/>
              <a:t>BUT… trends may be changing!</a:t>
            </a:r>
          </a:p>
          <a:p>
            <a:pPr lvl="2"/>
            <a:r>
              <a:rPr lang="en-GB" sz="2000" dirty="0"/>
              <a:t>More recent data in the UK found no impact of gender on formal volunteering but women were more likely to engage in informal volunteering at least once a month </a:t>
            </a:r>
            <a:r>
              <a:rPr lang="en-GB" dirty="0"/>
              <a:t>(Community life survey 2020/21)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78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0DD3-5A80-EC20-5649-195BDF4B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4. How do sociodemographic factors influence the kinds of volunteering people do?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52F5-6B38-FDD8-3182-A3CEB2D27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5696"/>
            <a:ext cx="10058400" cy="4463196"/>
          </a:xfrm>
        </p:spPr>
        <p:txBody>
          <a:bodyPr>
            <a:normAutofit/>
          </a:bodyPr>
          <a:lstStyle/>
          <a:p>
            <a:r>
              <a:rPr lang="en-GB" sz="3200" dirty="0"/>
              <a:t>Education</a:t>
            </a:r>
          </a:p>
          <a:p>
            <a:pPr lvl="1"/>
            <a:r>
              <a:rPr lang="en-GB" sz="2800" dirty="0"/>
              <a:t>Those with qualifications are more likely to formally volunteer </a:t>
            </a:r>
            <a:r>
              <a:rPr lang="en-GB" sz="1400" dirty="0"/>
              <a:t>(Low et al., 2007)</a:t>
            </a:r>
            <a:r>
              <a:rPr lang="en-GB" sz="2800" dirty="0"/>
              <a:t> and those with higher levels of qualifications are even more likely to volunteer and volunteer at higher levels </a:t>
            </a:r>
            <a:r>
              <a:rPr lang="en-GB" sz="1400" dirty="0"/>
              <a:t>(Johnson et al., 2018; Lee &amp; </a:t>
            </a:r>
            <a:r>
              <a:rPr lang="en-GB" sz="1400" dirty="0" err="1"/>
              <a:t>Brundey</a:t>
            </a:r>
            <a:r>
              <a:rPr lang="en-GB" sz="1400" dirty="0"/>
              <a:t>, 2012; Roto et al., 2014)</a:t>
            </a:r>
          </a:p>
          <a:p>
            <a:pPr lvl="1"/>
            <a:r>
              <a:rPr lang="en-GB" sz="2800" dirty="0"/>
              <a:t>Impact of education on informal volunteering less clear- some research suggests it has very little influence </a:t>
            </a:r>
            <a:r>
              <a:rPr lang="en-GB" sz="1400" dirty="0"/>
              <a:t>(Lee &amp; </a:t>
            </a:r>
            <a:r>
              <a:rPr lang="en-GB" sz="1400" dirty="0" err="1"/>
              <a:t>Brundey</a:t>
            </a:r>
            <a:r>
              <a:rPr lang="en-GB" sz="1400" dirty="0"/>
              <a:t>, 2012)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6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0DD3-5A80-EC20-5649-195BDF4B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4. How do sociodemographic factors influence the kinds of volunteering people do?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52F5-6B38-FDD8-3182-A3CEB2D27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5696"/>
            <a:ext cx="10058400" cy="4463196"/>
          </a:xfrm>
        </p:spPr>
        <p:txBody>
          <a:bodyPr>
            <a:normAutofit/>
          </a:bodyPr>
          <a:lstStyle/>
          <a:p>
            <a:r>
              <a:rPr lang="en-GB" sz="3200" dirty="0"/>
              <a:t>Socioeconomic status</a:t>
            </a:r>
          </a:p>
          <a:p>
            <a:pPr lvl="1"/>
            <a:r>
              <a:rPr lang="en-GB" sz="2800" dirty="0"/>
              <a:t>Those in less deprived areas volunteer more </a:t>
            </a:r>
            <a:r>
              <a:rPr lang="en-GB" sz="1400" dirty="0"/>
              <a:t>(Community life survey 2020/21) </a:t>
            </a:r>
          </a:p>
          <a:p>
            <a:pPr lvl="1"/>
            <a:r>
              <a:rPr lang="en-GB" sz="2800" dirty="0"/>
              <a:t>A potential curvilinear relationship between SES and volunteering </a:t>
            </a:r>
            <a:r>
              <a:rPr lang="en-GB" sz="1400" dirty="0"/>
              <a:t>(Lee &amp; </a:t>
            </a:r>
            <a:r>
              <a:rPr lang="en-GB" sz="1400" dirty="0" err="1"/>
              <a:t>Brundey</a:t>
            </a:r>
            <a:r>
              <a:rPr lang="en-GB" sz="1400" dirty="0"/>
              <a:t>, 2010)  </a:t>
            </a:r>
            <a:r>
              <a:rPr lang="en-GB" sz="2800" dirty="0"/>
              <a:t>with highest groups volunteering less </a:t>
            </a:r>
          </a:p>
          <a:p>
            <a:pPr lvl="1"/>
            <a:r>
              <a:rPr lang="en-GB" sz="2800" dirty="0"/>
              <a:t>SES seems to have little impact on intensity of volunteering </a:t>
            </a:r>
            <a:r>
              <a:rPr lang="en-GB" sz="1400" dirty="0"/>
              <a:t>(Johnson et al., 2018)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97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0DD3-5A80-EC20-5649-195BDF4B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4. How do sociodemographic factors influence the kinds of volunteering people do?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52F5-6B38-FDD8-3182-A3CEB2D27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5696"/>
            <a:ext cx="10058400" cy="4463196"/>
          </a:xfrm>
        </p:spPr>
        <p:txBody>
          <a:bodyPr>
            <a:normAutofit fontScale="92500" lnSpcReduction="20000"/>
          </a:bodyPr>
          <a:lstStyle/>
          <a:p>
            <a:r>
              <a:rPr lang="en-GB" sz="3200" dirty="0"/>
              <a:t>Employment</a:t>
            </a:r>
          </a:p>
          <a:p>
            <a:pPr lvl="1"/>
            <a:r>
              <a:rPr lang="en-GB" sz="2600" dirty="0"/>
              <a:t>Those in employment generally volunteer more than those who are unemployed  in the US </a:t>
            </a:r>
            <a:r>
              <a:rPr lang="en-GB" sz="1500" dirty="0"/>
              <a:t>(</a:t>
            </a:r>
            <a:r>
              <a:rPr lang="en-GB" sz="1500" dirty="0" err="1"/>
              <a:t>Einolf</a:t>
            </a:r>
            <a:r>
              <a:rPr lang="en-GB" sz="1500" dirty="0"/>
              <a:t>, 2010; Johnson et al., 2018)</a:t>
            </a:r>
          </a:p>
          <a:p>
            <a:pPr lvl="1"/>
            <a:r>
              <a:rPr lang="en-GB" sz="2600" dirty="0"/>
              <a:t>Those who work part time are more likely to volunteer than those who work full time </a:t>
            </a:r>
            <a:r>
              <a:rPr lang="en-GB" sz="1500" dirty="0"/>
              <a:t>(</a:t>
            </a:r>
            <a:r>
              <a:rPr lang="en-GB" sz="1500" dirty="0" err="1"/>
              <a:t>Einolf</a:t>
            </a:r>
            <a:r>
              <a:rPr lang="en-GB" sz="1500" dirty="0"/>
              <a:t>, 2010; </a:t>
            </a:r>
            <a:r>
              <a:rPr lang="en-GB" sz="1500" dirty="0" err="1"/>
              <a:t>Einolf</a:t>
            </a:r>
            <a:r>
              <a:rPr lang="en-GB" sz="1500" dirty="0"/>
              <a:t> &amp; Chambre, 2011)</a:t>
            </a:r>
          </a:p>
          <a:p>
            <a:pPr lvl="1"/>
            <a:r>
              <a:rPr lang="en-GB" sz="2600" dirty="0"/>
              <a:t>But the community life survey 2020/21 found similar rates of formal volunteering between employed and unemployed individuals in the UK (18% vs 21%) and higher rates of informal volunteering amongst unemployed individuals </a:t>
            </a:r>
          </a:p>
          <a:p>
            <a:pPr lvl="1"/>
            <a:r>
              <a:rPr lang="en-GB" sz="2600" dirty="0"/>
              <a:t>Reason for unemployment may play a role- stay at home partners volunteer more than those with illnesses/disabilities </a:t>
            </a:r>
            <a:r>
              <a:rPr lang="en-GB" sz="1500" dirty="0"/>
              <a:t>(Low et al., 2007)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04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58767-8989-500F-88C1-6D4A8E215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4. What are the barriers to volunteering? How can volunteering be encouraged particularly in groups less likely to volunteer?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96827-C640-48AB-DB4B-B4CA6CB54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400" dirty="0"/>
              <a:t>Most common barriers to volunteering are:</a:t>
            </a:r>
          </a:p>
          <a:p>
            <a:pPr lvl="1"/>
            <a:r>
              <a:rPr lang="en-GB" sz="2200" b="1" dirty="0"/>
              <a:t>Lack of time</a:t>
            </a:r>
          </a:p>
          <a:p>
            <a:pPr lvl="1"/>
            <a:r>
              <a:rPr lang="en-GB" sz="2200" b="1" dirty="0"/>
              <a:t>Heterogeneity</a:t>
            </a:r>
            <a:r>
              <a:rPr lang="en-GB" sz="2200" dirty="0"/>
              <a:t> in community and volunteering group</a:t>
            </a:r>
          </a:p>
          <a:p>
            <a:pPr lvl="1"/>
            <a:r>
              <a:rPr lang="en-GB" sz="2200" dirty="0"/>
              <a:t>Perceived lack of skills (men)</a:t>
            </a:r>
          </a:p>
          <a:p>
            <a:pPr lvl="1"/>
            <a:r>
              <a:rPr lang="en-GB" sz="2200" dirty="0"/>
              <a:t>Perceived lack of safety (women)</a:t>
            </a:r>
          </a:p>
          <a:p>
            <a:pPr lvl="1"/>
            <a:r>
              <a:rPr lang="en-GB" sz="2200" b="1" dirty="0"/>
              <a:t>Lack of awareness </a:t>
            </a:r>
            <a:r>
              <a:rPr lang="en-GB" sz="2200" dirty="0"/>
              <a:t>of opportunities to volunteer</a:t>
            </a:r>
          </a:p>
          <a:p>
            <a:r>
              <a:rPr lang="en-GB" sz="2400" dirty="0"/>
              <a:t>Ways to increase volunteering include:</a:t>
            </a:r>
          </a:p>
          <a:p>
            <a:pPr lvl="1"/>
            <a:r>
              <a:rPr lang="en-GB" sz="2200" dirty="0"/>
              <a:t>Providing more diverse opportunities to meet people’s wants and needs</a:t>
            </a:r>
          </a:p>
          <a:p>
            <a:pPr lvl="1"/>
            <a:r>
              <a:rPr lang="en-GB" sz="2200" dirty="0"/>
              <a:t>Overcoming structural barriers e.g., covering travel expenses</a:t>
            </a:r>
          </a:p>
          <a:p>
            <a:pPr lvl="1"/>
            <a:r>
              <a:rPr lang="en-GB" sz="2200" dirty="0"/>
              <a:t>Timebanks- particularly effective for those less likely to volunteer e.g., ethnic minorities, those with illnesses/disabilities</a:t>
            </a:r>
          </a:p>
          <a:p>
            <a:pPr lvl="1"/>
            <a:r>
              <a:rPr lang="en-GB" sz="2200" b="1" dirty="0"/>
              <a:t>Key takeaway: Approaches to increase volunteering must consider their target groups, as different barriers affect different groups to varying extents </a:t>
            </a:r>
          </a:p>
        </p:txBody>
      </p:sp>
    </p:spTree>
    <p:extLst>
      <p:ext uri="{BB962C8B-B14F-4D97-AF65-F5344CB8AC3E}">
        <p14:creationId xmlns:p14="http://schemas.microsoft.com/office/powerpoint/2010/main" val="172196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D0ADC-C19A-22D5-F7CA-8E91D7467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800" dirty="0"/>
              <a:t>6. What relationship is there between different kinds of volunteering?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9890B-AA5C-C473-77A6-D6015DC98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Research in the US and UK supports a positive relationship between formal and informal volunteering </a:t>
            </a:r>
            <a:r>
              <a:rPr lang="en-GB" sz="1400" dirty="0"/>
              <a:t>(Choi et al., 2007; Lee &amp; </a:t>
            </a:r>
            <a:r>
              <a:rPr lang="en-GB" sz="1400" dirty="0" err="1"/>
              <a:t>Brundey</a:t>
            </a:r>
            <a:r>
              <a:rPr lang="en-GB" sz="1400" dirty="0"/>
              <a:t>, 2012; Zischka, 2019)</a:t>
            </a:r>
          </a:p>
          <a:p>
            <a:r>
              <a:rPr lang="en-GB" sz="2400" dirty="0"/>
              <a:t>Zischka (2019) argues this positive relationship is driven by an individual’s underlying prosocial motivation and perceptions of trust </a:t>
            </a:r>
          </a:p>
          <a:p>
            <a:r>
              <a:rPr lang="en-US" sz="2400" dirty="0"/>
              <a:t>It may be worth exploring the relationships between specific volunteering </a:t>
            </a:r>
            <a:r>
              <a:rPr lang="en-US" sz="2400" dirty="0" err="1"/>
              <a:t>behaviours</a:t>
            </a:r>
            <a:r>
              <a:rPr lang="en-US" sz="2400" dirty="0"/>
              <a:t> e.g., charity shop work vs. food bank volunteering in the future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4200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0A7F2-98AF-E3AA-94FE-8A28D7FC3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E90BC-8EC2-A862-A0B0-599080FA7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Methodology</a:t>
            </a:r>
          </a:p>
          <a:p>
            <a:r>
              <a:rPr lang="en-GB" dirty="0"/>
              <a:t>2. Relationship between volunteering and social cohesion</a:t>
            </a:r>
          </a:p>
          <a:p>
            <a:r>
              <a:rPr lang="en-GB" dirty="0"/>
              <a:t>3. Informal vs. formal volunteering- effects on social cohesion</a:t>
            </a:r>
          </a:p>
          <a:p>
            <a:r>
              <a:rPr lang="en-GB" dirty="0"/>
              <a:t>3. Causal evidence for bidirectional relationship and its moderators</a:t>
            </a:r>
          </a:p>
          <a:p>
            <a:r>
              <a:rPr lang="en-GB" dirty="0"/>
              <a:t>4. Barriers to volunteering and overcoming barriers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95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6">
            <a:extLst>
              <a:ext uri="{FF2B5EF4-FFF2-40B4-BE49-F238E27FC236}">
                <a16:creationId xmlns:a16="http://schemas.microsoft.com/office/drawing/2014/main" id="{873ECEC8-0F24-45B8-950F-35FC94BC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B3AF6-B017-37FE-A516-072BBFB3A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634946"/>
            <a:ext cx="3690257" cy="1450757"/>
          </a:xfrm>
        </p:spPr>
        <p:txBody>
          <a:bodyPr>
            <a:normAutofit/>
          </a:bodyPr>
          <a:lstStyle/>
          <a:p>
            <a:r>
              <a:rPr lang="en-GB" sz="4300"/>
              <a:t>Methodology</a:t>
            </a:r>
          </a:p>
        </p:txBody>
      </p:sp>
      <p:cxnSp>
        <p:nvCxnSpPr>
          <p:cNvPr id="34" name="Straight Connector 28">
            <a:extLst>
              <a:ext uri="{FF2B5EF4-FFF2-40B4-BE49-F238E27FC236}">
                <a16:creationId xmlns:a16="http://schemas.microsoft.com/office/drawing/2014/main" id="{89EB8C68-FF1B-4849-867B-32D29B19F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797" y="2250460"/>
            <a:ext cx="34747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E1C3B-9484-0895-211A-2FC4DB052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2407436"/>
            <a:ext cx="3690257" cy="346165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100" dirty="0"/>
              <a:t>Focus: Academic and gray literature from the UK/US in the last 23 years focusing on social cohesion and volunteering- separately or in tandem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100" dirty="0"/>
              <a:t>Academic literature- Google Scholar and Scopus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100" dirty="0"/>
              <a:t>Gray literature- British Library, UK Government website, advisory panel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100" dirty="0"/>
              <a:t>Prioritised: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100" dirty="0"/>
              <a:t>Quantitative data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100" dirty="0"/>
              <a:t>Longitudinal data, to establish causality </a:t>
            </a:r>
          </a:p>
          <a:p>
            <a:pPr lvl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100" dirty="0"/>
              <a:t>Large sample sizes</a:t>
            </a:r>
          </a:p>
        </p:txBody>
      </p:sp>
      <p:pic>
        <p:nvPicPr>
          <p:cNvPr id="22" name="Picture 21" descr="A diagram of information&#10;&#10;Description automatically generated">
            <a:extLst>
              <a:ext uri="{FF2B5EF4-FFF2-40B4-BE49-F238E27FC236}">
                <a16:creationId xmlns:a16="http://schemas.microsoft.com/office/drawing/2014/main" id="{3619E2EF-A8D2-4D69-31E1-E2118546FB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012" b="1"/>
          <a:stretch/>
        </p:blipFill>
        <p:spPr>
          <a:xfrm>
            <a:off x="4648201" y="640081"/>
            <a:ext cx="7142745" cy="5493566"/>
          </a:xfrm>
          <a:prstGeom prst="rect">
            <a:avLst/>
          </a:prstGeom>
        </p:spPr>
      </p:pic>
      <p:sp>
        <p:nvSpPr>
          <p:cNvPr id="35" name="Rectangle 30">
            <a:extLst>
              <a:ext uri="{FF2B5EF4-FFF2-40B4-BE49-F238E27FC236}">
                <a16:creationId xmlns:a16="http://schemas.microsoft.com/office/drawing/2014/main" id="{8B53612E-ADB2-4457-9688-89506397A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9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85611-5A19-8BC4-A534-E43286021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What is the relationship between volunteering and social cohesion?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4A1D0-0072-5D8E-3DD2-5A503747E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88139"/>
            <a:ext cx="10058400" cy="2832502"/>
          </a:xfrm>
        </p:spPr>
        <p:txBody>
          <a:bodyPr>
            <a:normAutofit/>
          </a:bodyPr>
          <a:lstStyle/>
          <a:p>
            <a:r>
              <a:rPr lang="en-GB" sz="2200" dirty="0"/>
              <a:t>Correlational evidence provides </a:t>
            </a:r>
            <a:r>
              <a:rPr lang="en-GB" sz="2200" b="1" dirty="0"/>
              <a:t>consistent support for a positive relationship between volunteering engagement and social cohesion</a:t>
            </a:r>
            <a:r>
              <a:rPr lang="en-GB" sz="2200" dirty="0"/>
              <a:t>, based on survey data, case studies and cross-sectional research</a:t>
            </a:r>
          </a:p>
          <a:p>
            <a:r>
              <a:rPr lang="en-GB" sz="2200" dirty="0"/>
              <a:t>Relationship with volunteering </a:t>
            </a:r>
            <a:r>
              <a:rPr lang="en-GB" sz="2200" b="1" i="1" dirty="0"/>
              <a:t>intensity </a:t>
            </a:r>
            <a:r>
              <a:rPr lang="en-GB" sz="2200" dirty="0"/>
              <a:t>has less consistent support</a:t>
            </a:r>
          </a:p>
          <a:p>
            <a:r>
              <a:rPr lang="en-GB" sz="2200" dirty="0"/>
              <a:t>Majority of evidence available is correlational which </a:t>
            </a:r>
            <a:r>
              <a:rPr lang="en-GB" sz="2200" b="1" dirty="0"/>
              <a:t>cannot speak to </a:t>
            </a:r>
            <a:r>
              <a:rPr lang="en-GB" sz="2200" dirty="0"/>
              <a:t>the </a:t>
            </a:r>
            <a:r>
              <a:rPr lang="en-GB" sz="2200" b="1" dirty="0"/>
              <a:t>direction or causality</a:t>
            </a:r>
            <a:r>
              <a:rPr lang="en-GB" sz="2200" dirty="0"/>
              <a:t> of these relationships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58767-8989-500F-88C1-6D4A8E215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What are the conditions that mean that volunteering is more likely to lead to better connections and trust at a local level?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96827-C640-48AB-DB4B-B4CA6CB54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5537200" cy="37608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400" dirty="0"/>
              <a:t>Zischka (2019) argues the main driver of the positive impacts of volunteering is the </a:t>
            </a:r>
            <a:r>
              <a:rPr lang="en-GB" sz="2400" b="1" dirty="0"/>
              <a:t>motivation behind it- </a:t>
            </a:r>
            <a:r>
              <a:rPr lang="en-GB" sz="2400" u="sng" dirty="0"/>
              <a:t>informal volunteering</a:t>
            </a:r>
            <a:r>
              <a:rPr lang="en-GB" sz="2400" dirty="0"/>
              <a:t>, which may be driven by social pressure, has a much </a:t>
            </a:r>
            <a:r>
              <a:rPr lang="en-GB" sz="2400" u="sng" dirty="0"/>
              <a:t>smaller impact </a:t>
            </a:r>
            <a:r>
              <a:rPr lang="en-GB" sz="2400" dirty="0"/>
              <a:t>on social cohesion </a:t>
            </a:r>
          </a:p>
          <a:p>
            <a:pPr marL="0" indent="0">
              <a:buNone/>
            </a:pPr>
            <a:r>
              <a:rPr lang="en-GB" sz="2400" dirty="0"/>
              <a:t>Informal volunteering is often directed towards our own social group, which may prevent bridging between groups and exacerbate inequality… informal volunteering may even </a:t>
            </a:r>
            <a:r>
              <a:rPr lang="en-GB" sz="2400" b="1" dirty="0"/>
              <a:t>negatively impact </a:t>
            </a:r>
            <a:r>
              <a:rPr lang="en-GB" sz="2400" dirty="0"/>
              <a:t>social cohesion in this case!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E500043-05C3-0953-89CC-21063E45DB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882723"/>
              </p:ext>
            </p:extLst>
          </p:nvPr>
        </p:nvGraphicFramePr>
        <p:xfrm>
          <a:off x="6532880" y="2108201"/>
          <a:ext cx="6339840" cy="3984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86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5273F-A749-7AA0-0D94-0C317AE96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/>
              <a:t>3. Which comes first, local volunteering infrastructure or high levels of volunteering?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91C15-EAED-B98D-4E28-CAF6E2FE8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79863"/>
            <a:ext cx="10058400" cy="2124777"/>
          </a:xfrm>
        </p:spPr>
        <p:txBody>
          <a:bodyPr>
            <a:noAutofit/>
          </a:bodyPr>
          <a:lstStyle/>
          <a:p>
            <a:r>
              <a:rPr lang="en-GB" sz="2800" dirty="0"/>
              <a:t>Case studies, survey data and cross-sectional and longitudinal research consistently support a </a:t>
            </a:r>
            <a:r>
              <a:rPr lang="en-GB" sz="2800" b="1" dirty="0"/>
              <a:t>bidirectional relationship between social cohesion and volunteering</a:t>
            </a:r>
            <a:r>
              <a:rPr lang="en-GB" sz="2800" dirty="0"/>
              <a:t>, though this is contingent on various factors</a:t>
            </a:r>
            <a:endParaRPr lang="en-GB" sz="2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9FA585B-93BB-AE53-F711-3D8245A5BA87}"/>
              </a:ext>
            </a:extLst>
          </p:cNvPr>
          <p:cNvGrpSpPr/>
          <p:nvPr/>
        </p:nvGrpSpPr>
        <p:grpSpPr>
          <a:xfrm>
            <a:off x="1842169" y="4538866"/>
            <a:ext cx="8870482" cy="914400"/>
            <a:chOff x="1778000" y="4917440"/>
            <a:chExt cx="8870482" cy="914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AC82887-BB56-3E8A-9932-EEB873508457}"/>
                </a:ext>
              </a:extLst>
            </p:cNvPr>
            <p:cNvSpPr/>
            <p:nvPr/>
          </p:nvSpPr>
          <p:spPr>
            <a:xfrm>
              <a:off x="1778000" y="4917440"/>
              <a:ext cx="2194560" cy="914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Social cohesion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51DEB0B-8086-3908-6090-EBBF36EB5FE8}"/>
                </a:ext>
              </a:extLst>
            </p:cNvPr>
            <p:cNvSpPr/>
            <p:nvPr/>
          </p:nvSpPr>
          <p:spPr>
            <a:xfrm>
              <a:off x="8057682" y="4917440"/>
              <a:ext cx="2590800" cy="9144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Volunteering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55D52A8A-456A-F3D5-98AA-E717973CD719}"/>
                </a:ext>
              </a:extLst>
            </p:cNvPr>
            <p:cNvCxnSpPr/>
            <p:nvPr/>
          </p:nvCxnSpPr>
          <p:spPr>
            <a:xfrm>
              <a:off x="3972560" y="5110480"/>
              <a:ext cx="412496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420F9C2-4541-C91D-6D6E-CEE7684ACF0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972560" y="5608320"/>
              <a:ext cx="412496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7ECD2DA-2BCB-A2E3-0F6B-0A53309A57A6}"/>
              </a:ext>
            </a:extLst>
          </p:cNvPr>
          <p:cNvSpPr txBox="1"/>
          <p:nvPr/>
        </p:nvSpPr>
        <p:spPr>
          <a:xfrm>
            <a:off x="3260182" y="3974514"/>
            <a:ext cx="5732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Community connection, social contact and social ties</a:t>
            </a:r>
          </a:p>
          <a:p>
            <a:pPr algn="ctr"/>
            <a:r>
              <a:rPr lang="en-GB" i="1" dirty="0"/>
              <a:t>~perceptions of community cohesion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3E07C2-EA54-0910-C0E5-96A4DD4D642A}"/>
              </a:ext>
            </a:extLst>
          </p:cNvPr>
          <p:cNvSpPr txBox="1"/>
          <p:nvPr/>
        </p:nvSpPr>
        <p:spPr>
          <a:xfrm>
            <a:off x="2923191" y="5581257"/>
            <a:ext cx="7132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Intergroup contact, social connections, neighbourhood belonging</a:t>
            </a:r>
          </a:p>
          <a:p>
            <a:pPr algn="ctr"/>
            <a:r>
              <a:rPr lang="en-GB" i="1" dirty="0"/>
              <a:t>~ active/passive volunteering ~ reach ~ motive</a:t>
            </a:r>
          </a:p>
        </p:txBody>
      </p:sp>
    </p:spTree>
    <p:extLst>
      <p:ext uri="{BB962C8B-B14F-4D97-AF65-F5344CB8AC3E}">
        <p14:creationId xmlns:p14="http://schemas.microsoft.com/office/powerpoint/2010/main" val="5473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0DD3-5A80-EC20-5649-195BDF4B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4. How do sociodemographic factors influence the kinds of volunteering people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52F5-6B38-FDD8-3182-A3CEB2D27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Factors we have explored:</a:t>
            </a:r>
          </a:p>
          <a:p>
            <a:pPr lvl="1"/>
            <a:r>
              <a:rPr lang="en-GB" dirty="0"/>
              <a:t>Age</a:t>
            </a:r>
          </a:p>
          <a:p>
            <a:pPr lvl="1"/>
            <a:r>
              <a:rPr lang="en-GB" dirty="0"/>
              <a:t>Ethnicity</a:t>
            </a:r>
          </a:p>
          <a:p>
            <a:pPr lvl="1"/>
            <a:r>
              <a:rPr lang="en-GB" dirty="0"/>
              <a:t>Faith</a:t>
            </a:r>
          </a:p>
          <a:p>
            <a:pPr lvl="1"/>
            <a:r>
              <a:rPr lang="en-GB" dirty="0"/>
              <a:t>Disability/long-term illnesses</a:t>
            </a:r>
          </a:p>
          <a:p>
            <a:pPr lvl="1"/>
            <a:r>
              <a:rPr lang="en-GB" dirty="0"/>
              <a:t>Education</a:t>
            </a:r>
          </a:p>
          <a:p>
            <a:pPr lvl="1"/>
            <a:r>
              <a:rPr lang="en-GB" dirty="0"/>
              <a:t>Socioeconomic status</a:t>
            </a:r>
          </a:p>
          <a:p>
            <a:pPr lvl="1"/>
            <a:r>
              <a:rPr lang="en-GB" dirty="0"/>
              <a:t>Employment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51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0DD3-5A80-EC20-5649-195BDF4B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4. How do sociodemographic factors influence the kinds of volunteering people do?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52F5-6B38-FDD8-3182-A3CEB2D27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5696"/>
            <a:ext cx="10058400" cy="4463196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Age</a:t>
            </a:r>
          </a:p>
          <a:p>
            <a:pPr lvl="1"/>
            <a:r>
              <a:rPr lang="en-GB" sz="2400" dirty="0"/>
              <a:t>Mixed results- some research finds age reduces likelihood of volunteering </a:t>
            </a:r>
            <a:r>
              <a:rPr lang="en-GB" sz="1600" dirty="0"/>
              <a:t>(e.g., Johnson et al., 2018) </a:t>
            </a:r>
            <a:r>
              <a:rPr lang="en-GB" sz="2400" dirty="0"/>
              <a:t>whilst some finds no effects of age </a:t>
            </a:r>
            <a:r>
              <a:rPr lang="en-GB" sz="1600" dirty="0"/>
              <a:t>(e.g., Lee &amp; </a:t>
            </a:r>
            <a:r>
              <a:rPr lang="en-GB" sz="1600" dirty="0" err="1"/>
              <a:t>Brundey</a:t>
            </a:r>
            <a:r>
              <a:rPr lang="en-GB" sz="1600" dirty="0"/>
              <a:t>, 2012)</a:t>
            </a:r>
          </a:p>
          <a:p>
            <a:pPr lvl="1"/>
            <a:r>
              <a:rPr lang="en-GB" sz="2400" dirty="0"/>
              <a:t>Data from the UK suggests a curvilinear relationship</a:t>
            </a:r>
          </a:p>
          <a:p>
            <a:pPr lvl="2"/>
            <a:r>
              <a:rPr lang="en-GB" sz="2000" dirty="0"/>
              <a:t>Community life survey 2020/21 found volunteering engagement increases between 25-74 years and decreases at 75+</a:t>
            </a:r>
          </a:p>
          <a:p>
            <a:pPr lvl="2"/>
            <a:r>
              <a:rPr lang="en-GB" sz="2000" dirty="0"/>
              <a:t>Helping out survey </a:t>
            </a:r>
            <a:r>
              <a:rPr lang="en-GB" dirty="0"/>
              <a:t>(Low et al., 2007) </a:t>
            </a:r>
            <a:r>
              <a:rPr lang="en-GB" sz="2000" dirty="0"/>
              <a:t>found volunteering engagement was highest amongst 35-64 year olds </a:t>
            </a:r>
          </a:p>
          <a:p>
            <a:pPr lvl="1"/>
            <a:r>
              <a:rPr lang="en-GB" sz="2400" dirty="0"/>
              <a:t>May be affected by confounding factors such as education level- potential cohort effects?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403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20DD3-5A80-EC20-5649-195BDF4B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4. How do sociodemographic factors influence the kinds of volunteering people do?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52F5-6B38-FDD8-3182-A3CEB2D27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15696"/>
            <a:ext cx="10058400" cy="4463196"/>
          </a:xfrm>
        </p:spPr>
        <p:txBody>
          <a:bodyPr>
            <a:normAutofit/>
          </a:bodyPr>
          <a:lstStyle/>
          <a:p>
            <a:r>
              <a:rPr lang="en-GB" sz="2800" dirty="0"/>
              <a:t>Ethnicity</a:t>
            </a:r>
          </a:p>
          <a:p>
            <a:pPr lvl="1"/>
            <a:r>
              <a:rPr lang="en-GB" sz="2400" dirty="0"/>
              <a:t>Ethnic minority groups are less likely to volunteer in the US </a:t>
            </a:r>
            <a:r>
              <a:rPr lang="en-GB" sz="1400" dirty="0"/>
              <a:t>(Foster-Bey, 2008; Roto et al., 2010)</a:t>
            </a:r>
          </a:p>
          <a:p>
            <a:pPr lvl="1"/>
            <a:r>
              <a:rPr lang="en-GB" sz="2400" dirty="0"/>
              <a:t>In the UK, ethnicity has a smaller impact on volunteering </a:t>
            </a:r>
            <a:r>
              <a:rPr lang="en-GB" sz="1400" dirty="0"/>
              <a:t>(Laurence, 2009; Low et al., 2007)</a:t>
            </a:r>
          </a:p>
          <a:p>
            <a:pPr lvl="1"/>
            <a:r>
              <a:rPr lang="en-GB" sz="2400" dirty="0"/>
              <a:t>Those born outside of the UK may volunteer less </a:t>
            </a:r>
            <a:r>
              <a:rPr lang="en-GB" sz="1400" dirty="0"/>
              <a:t>(Citizenship Survey 2005)</a:t>
            </a:r>
          </a:p>
          <a:p>
            <a:pPr lvl="1"/>
            <a:r>
              <a:rPr lang="en-GB" sz="2400" dirty="0"/>
              <a:t>Trends may now be reversing in the UK- community life survey 2020/21 found a higher rate of volunteering amongst black individuals than white individuals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86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VTI">
  <a:themeElements>
    <a:clrScheme name="AnalogousFromRegularSeedLeftStep">
      <a:dk1>
        <a:srgbClr val="000000"/>
      </a:dk1>
      <a:lt1>
        <a:srgbClr val="FFFFFF"/>
      </a:lt1>
      <a:dk2>
        <a:srgbClr val="1C322D"/>
      </a:dk2>
      <a:lt2>
        <a:srgbClr val="E8E3E2"/>
      </a:lt2>
      <a:accent1>
        <a:srgbClr val="25AECF"/>
      </a:accent1>
      <a:accent2>
        <a:srgbClr val="14B692"/>
      </a:accent2>
      <a:accent3>
        <a:srgbClr val="21B857"/>
      </a:accent3>
      <a:accent4>
        <a:srgbClr val="1EBC14"/>
      </a:accent4>
      <a:accent5>
        <a:srgbClr val="66B420"/>
      </a:accent5>
      <a:accent6>
        <a:srgbClr val="99A912"/>
      </a:accent6>
      <a:hlink>
        <a:srgbClr val="BF583F"/>
      </a:hlink>
      <a:folHlink>
        <a:srgbClr val="7F7F7F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1434</Words>
  <Application>Microsoft Office PowerPoint</Application>
  <PresentationFormat>Widescreen</PresentationFormat>
  <Paragraphs>104</Paragraphs>
  <Slides>17</Slides>
  <Notes>0</Notes>
  <HiddenSlides>10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Avenir Next LT Pro</vt:lpstr>
      <vt:lpstr>Avenir Next LT Pro Light</vt:lpstr>
      <vt:lpstr>Calibri</vt:lpstr>
      <vt:lpstr>RetrospectVTI</vt:lpstr>
      <vt:lpstr>The power of connection- volunteering to strengthen social cohesion</vt:lpstr>
      <vt:lpstr>Outline</vt:lpstr>
      <vt:lpstr>Methodology</vt:lpstr>
      <vt:lpstr>What is the relationship between volunteering and social cohesion?</vt:lpstr>
      <vt:lpstr>What are the conditions that mean that volunteering is more likely to lead to better connections and trust at a local level?</vt:lpstr>
      <vt:lpstr>3. Which comes first, local volunteering infrastructure or high levels of volunteering? </vt:lpstr>
      <vt:lpstr>4. How do sociodemographic factors influence the kinds of volunteering people do?</vt:lpstr>
      <vt:lpstr>4. How do sociodemographic factors influence the kinds of volunteering people do? Cont.</vt:lpstr>
      <vt:lpstr>4. How do sociodemographic factors influence the kinds of volunteering people do? Cont.</vt:lpstr>
      <vt:lpstr>4. How do sociodemographic factors influence the kinds of volunteering people do? Cont.</vt:lpstr>
      <vt:lpstr>4. How do sociodemographic factors influence the kinds of volunteering people do? Cont.</vt:lpstr>
      <vt:lpstr>4. How do sociodemographic factors influence the kinds of volunteering people do? Cont.</vt:lpstr>
      <vt:lpstr>4. How do sociodemographic factors influence the kinds of volunteering people do? Cont.</vt:lpstr>
      <vt:lpstr>4. How do sociodemographic factors influence the kinds of volunteering people do? Cont.</vt:lpstr>
      <vt:lpstr>4. How do sociodemographic factors influence the kinds of volunteering people do? Cont.</vt:lpstr>
      <vt:lpstr>4. What are the barriers to volunteering? How can volunteering be encouraged particularly in groups less likely to volunteer?</vt:lpstr>
      <vt:lpstr>6. What relationship is there between different kinds of volunteering?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cohesion and volunteering- literature review</dc:title>
  <dc:creator>zoe horsham</dc:creator>
  <cp:lastModifiedBy>zoe horsham</cp:lastModifiedBy>
  <cp:revision>6</cp:revision>
  <dcterms:created xsi:type="dcterms:W3CDTF">2022-10-27T15:15:57Z</dcterms:created>
  <dcterms:modified xsi:type="dcterms:W3CDTF">2023-09-19T13:43:19Z</dcterms:modified>
</cp:coreProperties>
</file>